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66" r:id="rId13"/>
    <p:sldId id="267" r:id="rId14"/>
    <p:sldId id="268" r:id="rId15"/>
    <p:sldId id="291" r:id="rId16"/>
    <p:sldId id="292" r:id="rId17"/>
    <p:sldId id="27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0" r:id="rId28"/>
    <p:sldId id="287" r:id="rId29"/>
    <p:sldId id="286" r:id="rId30"/>
    <p:sldId id="285" r:id="rId31"/>
    <p:sldId id="284" r:id="rId32"/>
    <p:sldId id="282" r:id="rId33"/>
    <p:sldId id="288" r:id="rId34"/>
    <p:sldId id="289" r:id="rId35"/>
    <p:sldId id="283" r:id="rId36"/>
    <p:sldId id="27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A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936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VisitorCount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Sheet1!$A$2:$A$130</c:f>
              <c:strCache>
                <c:ptCount val="129"/>
                <c:pt idx="0">
                  <c:v>2018-09-21</c:v>
                </c:pt>
                <c:pt idx="1">
                  <c:v>2018-09-24</c:v>
                </c:pt>
                <c:pt idx="2">
                  <c:v>2018-09-25</c:v>
                </c:pt>
                <c:pt idx="3">
                  <c:v>2018-09-26</c:v>
                </c:pt>
                <c:pt idx="4">
                  <c:v>2018-09-27</c:v>
                </c:pt>
                <c:pt idx="5">
                  <c:v>2018-10-01</c:v>
                </c:pt>
                <c:pt idx="6">
                  <c:v>2018-10-02</c:v>
                </c:pt>
                <c:pt idx="7">
                  <c:v>2018-10-03</c:v>
                </c:pt>
                <c:pt idx="8">
                  <c:v>2018-10-04</c:v>
                </c:pt>
                <c:pt idx="9">
                  <c:v>2018-10-08</c:v>
                </c:pt>
                <c:pt idx="10">
                  <c:v>2018-10-09</c:v>
                </c:pt>
                <c:pt idx="11">
                  <c:v>2018-10-10</c:v>
                </c:pt>
                <c:pt idx="12">
                  <c:v>2018-10-11</c:v>
                </c:pt>
                <c:pt idx="13">
                  <c:v>2018-10-15</c:v>
                </c:pt>
                <c:pt idx="14">
                  <c:v>2018-10-16</c:v>
                </c:pt>
                <c:pt idx="15">
                  <c:v>2018-10-17</c:v>
                </c:pt>
                <c:pt idx="16">
                  <c:v>2018-10-18</c:v>
                </c:pt>
                <c:pt idx="17">
                  <c:v>2018-10-19</c:v>
                </c:pt>
                <c:pt idx="18">
                  <c:v>2018-10-22</c:v>
                </c:pt>
                <c:pt idx="19">
                  <c:v>2018-10-23</c:v>
                </c:pt>
                <c:pt idx="20">
                  <c:v>2018-10-24</c:v>
                </c:pt>
                <c:pt idx="21">
                  <c:v>2018-10-25</c:v>
                </c:pt>
                <c:pt idx="22">
                  <c:v>2018-10-29</c:v>
                </c:pt>
                <c:pt idx="23">
                  <c:v>2018-10-30</c:v>
                </c:pt>
                <c:pt idx="24">
                  <c:v>2018-10-31</c:v>
                </c:pt>
                <c:pt idx="25">
                  <c:v>2018-11-01</c:v>
                </c:pt>
                <c:pt idx="26">
                  <c:v>2018-11-05</c:v>
                </c:pt>
                <c:pt idx="27">
                  <c:v>2018-11-06</c:v>
                </c:pt>
                <c:pt idx="28">
                  <c:v>2018-11-07</c:v>
                </c:pt>
                <c:pt idx="29">
                  <c:v>2018-11-08</c:v>
                </c:pt>
                <c:pt idx="30">
                  <c:v>2018-11-12</c:v>
                </c:pt>
                <c:pt idx="31">
                  <c:v>2018-11-13</c:v>
                </c:pt>
                <c:pt idx="32">
                  <c:v>2018-11-14</c:v>
                </c:pt>
                <c:pt idx="33">
                  <c:v>2018-11-15</c:v>
                </c:pt>
                <c:pt idx="34">
                  <c:v>2018-11-19</c:v>
                </c:pt>
                <c:pt idx="35">
                  <c:v>2018-11-20</c:v>
                </c:pt>
                <c:pt idx="36">
                  <c:v>2018-11-21</c:v>
                </c:pt>
                <c:pt idx="37">
                  <c:v>2018-11-26</c:v>
                </c:pt>
                <c:pt idx="38">
                  <c:v>2018-11-27</c:v>
                </c:pt>
                <c:pt idx="39">
                  <c:v>2018-11-28</c:v>
                </c:pt>
                <c:pt idx="40">
                  <c:v>2018-11-29</c:v>
                </c:pt>
                <c:pt idx="41">
                  <c:v>2018-12-03</c:v>
                </c:pt>
                <c:pt idx="42">
                  <c:v>2018-12-04</c:v>
                </c:pt>
                <c:pt idx="43">
                  <c:v>2018-12-05</c:v>
                </c:pt>
                <c:pt idx="44">
                  <c:v>2018-12-06</c:v>
                </c:pt>
                <c:pt idx="45">
                  <c:v>2018-12-10</c:v>
                </c:pt>
                <c:pt idx="46">
                  <c:v>2018-12-11</c:v>
                </c:pt>
                <c:pt idx="47">
                  <c:v>2018-12-12</c:v>
                </c:pt>
                <c:pt idx="48">
                  <c:v>2018-12-13</c:v>
                </c:pt>
                <c:pt idx="49">
                  <c:v>2018-12-17</c:v>
                </c:pt>
                <c:pt idx="50">
                  <c:v>2018-12-18</c:v>
                </c:pt>
                <c:pt idx="51">
                  <c:v>2019-01-16</c:v>
                </c:pt>
                <c:pt idx="52">
                  <c:v>2019-01-17</c:v>
                </c:pt>
                <c:pt idx="53">
                  <c:v>2019-01-23</c:v>
                </c:pt>
                <c:pt idx="54">
                  <c:v>2019-01-24</c:v>
                </c:pt>
                <c:pt idx="55">
                  <c:v>2019-02-04</c:v>
                </c:pt>
                <c:pt idx="56">
                  <c:v>2019-02-05</c:v>
                </c:pt>
                <c:pt idx="57">
                  <c:v>2019-02-06</c:v>
                </c:pt>
                <c:pt idx="58">
                  <c:v>2019-02-07</c:v>
                </c:pt>
                <c:pt idx="59">
                  <c:v>2019-02-08</c:v>
                </c:pt>
                <c:pt idx="60">
                  <c:v>2019-02-11</c:v>
                </c:pt>
                <c:pt idx="61">
                  <c:v>2019-02-12</c:v>
                </c:pt>
                <c:pt idx="62">
                  <c:v>2019-02-13</c:v>
                </c:pt>
                <c:pt idx="63">
                  <c:v>2019-02-14</c:v>
                </c:pt>
                <c:pt idx="64">
                  <c:v>2019-02-15</c:v>
                </c:pt>
                <c:pt idx="65">
                  <c:v>2019-02-19</c:v>
                </c:pt>
                <c:pt idx="66">
                  <c:v>2019-02-20</c:v>
                </c:pt>
                <c:pt idx="67">
                  <c:v>2019-02-21</c:v>
                </c:pt>
                <c:pt idx="68">
                  <c:v>2019-02-22</c:v>
                </c:pt>
                <c:pt idx="69">
                  <c:v>2019-02-25</c:v>
                </c:pt>
                <c:pt idx="70">
                  <c:v>2019-02-26</c:v>
                </c:pt>
                <c:pt idx="71">
                  <c:v>2019-02-27</c:v>
                </c:pt>
                <c:pt idx="72">
                  <c:v>2019-02-28</c:v>
                </c:pt>
                <c:pt idx="73">
                  <c:v>2019-03-01</c:v>
                </c:pt>
                <c:pt idx="74">
                  <c:v>2019-03-05</c:v>
                </c:pt>
                <c:pt idx="75">
                  <c:v>2019-03-06</c:v>
                </c:pt>
                <c:pt idx="76">
                  <c:v>2019-03-07</c:v>
                </c:pt>
                <c:pt idx="77">
                  <c:v>2019-03-08</c:v>
                </c:pt>
                <c:pt idx="78">
                  <c:v>2019-03-11</c:v>
                </c:pt>
                <c:pt idx="79">
                  <c:v>2019-03-13</c:v>
                </c:pt>
                <c:pt idx="80">
                  <c:v>2019-03-14</c:v>
                </c:pt>
                <c:pt idx="81">
                  <c:v>2019-03-15</c:v>
                </c:pt>
                <c:pt idx="82">
                  <c:v>2019-03-18</c:v>
                </c:pt>
                <c:pt idx="83">
                  <c:v>2019-03-19</c:v>
                </c:pt>
                <c:pt idx="84">
                  <c:v>2019-03-20</c:v>
                </c:pt>
                <c:pt idx="85">
                  <c:v>2019-03-21</c:v>
                </c:pt>
                <c:pt idx="86">
                  <c:v>2019-03-26</c:v>
                </c:pt>
                <c:pt idx="87">
                  <c:v>2019-03-28</c:v>
                </c:pt>
                <c:pt idx="88">
                  <c:v>2019-03-29</c:v>
                </c:pt>
                <c:pt idx="89">
                  <c:v>2019-04-01</c:v>
                </c:pt>
                <c:pt idx="90">
                  <c:v>2019-04-02</c:v>
                </c:pt>
                <c:pt idx="91">
                  <c:v>2019-04-03</c:v>
                </c:pt>
                <c:pt idx="92">
                  <c:v>2019-04-04</c:v>
                </c:pt>
                <c:pt idx="93">
                  <c:v>2019-04-05</c:v>
                </c:pt>
                <c:pt idx="94">
                  <c:v>2019-04-08</c:v>
                </c:pt>
                <c:pt idx="95">
                  <c:v>2019-04-09</c:v>
                </c:pt>
                <c:pt idx="96">
                  <c:v>2019-04-10</c:v>
                </c:pt>
                <c:pt idx="97">
                  <c:v>2019-04-11</c:v>
                </c:pt>
                <c:pt idx="98">
                  <c:v>2019-04-12</c:v>
                </c:pt>
                <c:pt idx="99">
                  <c:v>2019-04-15</c:v>
                </c:pt>
                <c:pt idx="100">
                  <c:v>2019-04-16</c:v>
                </c:pt>
                <c:pt idx="101">
                  <c:v>2019-04-17</c:v>
                </c:pt>
                <c:pt idx="102">
                  <c:v>2019-04-18</c:v>
                </c:pt>
                <c:pt idx="103">
                  <c:v>2019-04-19</c:v>
                </c:pt>
                <c:pt idx="104">
                  <c:v>2019-04-22</c:v>
                </c:pt>
                <c:pt idx="105">
                  <c:v>2019-04-23</c:v>
                </c:pt>
                <c:pt idx="106">
                  <c:v>2019-04-24</c:v>
                </c:pt>
                <c:pt idx="107">
                  <c:v>2019-04-25</c:v>
                </c:pt>
                <c:pt idx="108">
                  <c:v>2019-04-26</c:v>
                </c:pt>
                <c:pt idx="109">
                  <c:v>2019-04-29</c:v>
                </c:pt>
                <c:pt idx="110">
                  <c:v>2019-04-30</c:v>
                </c:pt>
                <c:pt idx="111">
                  <c:v>2019-05-01</c:v>
                </c:pt>
                <c:pt idx="112">
                  <c:v>2019-05-02</c:v>
                </c:pt>
                <c:pt idx="113">
                  <c:v>2019-05-03</c:v>
                </c:pt>
                <c:pt idx="114">
                  <c:v>2019-05-06</c:v>
                </c:pt>
                <c:pt idx="115">
                  <c:v>2019-05-07</c:v>
                </c:pt>
                <c:pt idx="116">
                  <c:v>2019-05-08</c:v>
                </c:pt>
                <c:pt idx="117">
                  <c:v>2019-05-09</c:v>
                </c:pt>
                <c:pt idx="118">
                  <c:v>2019-05-10</c:v>
                </c:pt>
                <c:pt idx="119">
                  <c:v>2019-05-13</c:v>
                </c:pt>
                <c:pt idx="120">
                  <c:v>2019-05-14</c:v>
                </c:pt>
                <c:pt idx="121">
                  <c:v>2019-05-15</c:v>
                </c:pt>
                <c:pt idx="122">
                  <c:v>2019-05-16</c:v>
                </c:pt>
                <c:pt idx="123">
                  <c:v>2019-05-17</c:v>
                </c:pt>
                <c:pt idx="124">
                  <c:v>2019-05-20</c:v>
                </c:pt>
                <c:pt idx="125">
                  <c:v>2019-05-21</c:v>
                </c:pt>
                <c:pt idx="126">
                  <c:v>2019-05-22</c:v>
                </c:pt>
                <c:pt idx="127">
                  <c:v>2019-05-23</c:v>
                </c:pt>
                <c:pt idx="128">
                  <c:v>2019-05-30</c:v>
                </c:pt>
              </c:strCache>
            </c:strRef>
          </c:cat>
          <c:val>
            <c:numRef>
              <c:f>Sheet1!$B$2:$B$130</c:f>
              <c:numCache>
                <c:formatCode>General</c:formatCode>
                <c:ptCount val="129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8</c:v>
                </c:pt>
                <c:pt idx="8">
                  <c:v>2</c:v>
                </c:pt>
                <c:pt idx="9">
                  <c:v>4</c:v>
                </c:pt>
                <c:pt idx="10">
                  <c:v>9</c:v>
                </c:pt>
                <c:pt idx="11">
                  <c:v>10</c:v>
                </c:pt>
                <c:pt idx="12">
                  <c:v>7</c:v>
                </c:pt>
                <c:pt idx="13">
                  <c:v>1</c:v>
                </c:pt>
                <c:pt idx="14">
                  <c:v>3</c:v>
                </c:pt>
                <c:pt idx="15">
                  <c:v>12</c:v>
                </c:pt>
                <c:pt idx="16">
                  <c:v>3</c:v>
                </c:pt>
                <c:pt idx="17">
                  <c:v>6</c:v>
                </c:pt>
                <c:pt idx="18">
                  <c:v>2</c:v>
                </c:pt>
                <c:pt idx="19">
                  <c:v>6</c:v>
                </c:pt>
                <c:pt idx="20">
                  <c:v>17</c:v>
                </c:pt>
                <c:pt idx="21">
                  <c:v>7</c:v>
                </c:pt>
                <c:pt idx="22">
                  <c:v>8</c:v>
                </c:pt>
                <c:pt idx="23">
                  <c:v>6</c:v>
                </c:pt>
                <c:pt idx="24">
                  <c:v>13</c:v>
                </c:pt>
                <c:pt idx="25">
                  <c:v>1</c:v>
                </c:pt>
                <c:pt idx="26">
                  <c:v>3</c:v>
                </c:pt>
                <c:pt idx="27">
                  <c:v>2</c:v>
                </c:pt>
                <c:pt idx="28">
                  <c:v>12</c:v>
                </c:pt>
                <c:pt idx="29">
                  <c:v>5</c:v>
                </c:pt>
                <c:pt idx="30">
                  <c:v>6</c:v>
                </c:pt>
                <c:pt idx="31">
                  <c:v>7</c:v>
                </c:pt>
                <c:pt idx="32">
                  <c:v>8</c:v>
                </c:pt>
                <c:pt idx="33">
                  <c:v>5</c:v>
                </c:pt>
                <c:pt idx="34">
                  <c:v>2</c:v>
                </c:pt>
                <c:pt idx="35">
                  <c:v>6</c:v>
                </c:pt>
                <c:pt idx="36">
                  <c:v>3</c:v>
                </c:pt>
                <c:pt idx="37">
                  <c:v>7</c:v>
                </c:pt>
                <c:pt idx="38">
                  <c:v>7</c:v>
                </c:pt>
                <c:pt idx="39">
                  <c:v>17</c:v>
                </c:pt>
                <c:pt idx="40">
                  <c:v>9</c:v>
                </c:pt>
                <c:pt idx="41">
                  <c:v>7</c:v>
                </c:pt>
                <c:pt idx="42">
                  <c:v>4</c:v>
                </c:pt>
                <c:pt idx="43">
                  <c:v>24</c:v>
                </c:pt>
                <c:pt idx="44">
                  <c:v>13</c:v>
                </c:pt>
                <c:pt idx="45">
                  <c:v>10</c:v>
                </c:pt>
                <c:pt idx="46">
                  <c:v>33</c:v>
                </c:pt>
                <c:pt idx="47">
                  <c:v>27</c:v>
                </c:pt>
                <c:pt idx="48">
                  <c:v>25</c:v>
                </c:pt>
                <c:pt idx="49">
                  <c:v>6</c:v>
                </c:pt>
                <c:pt idx="50">
                  <c:v>14</c:v>
                </c:pt>
                <c:pt idx="51">
                  <c:v>2</c:v>
                </c:pt>
                <c:pt idx="52">
                  <c:v>1</c:v>
                </c:pt>
                <c:pt idx="53">
                  <c:v>2</c:v>
                </c:pt>
                <c:pt idx="54">
                  <c:v>1</c:v>
                </c:pt>
                <c:pt idx="55">
                  <c:v>4</c:v>
                </c:pt>
                <c:pt idx="56">
                  <c:v>2</c:v>
                </c:pt>
                <c:pt idx="57">
                  <c:v>4</c:v>
                </c:pt>
                <c:pt idx="58">
                  <c:v>1</c:v>
                </c:pt>
                <c:pt idx="59">
                  <c:v>1</c:v>
                </c:pt>
                <c:pt idx="60">
                  <c:v>4</c:v>
                </c:pt>
                <c:pt idx="61">
                  <c:v>5</c:v>
                </c:pt>
                <c:pt idx="62">
                  <c:v>10</c:v>
                </c:pt>
                <c:pt idx="63">
                  <c:v>5</c:v>
                </c:pt>
                <c:pt idx="64">
                  <c:v>2</c:v>
                </c:pt>
                <c:pt idx="65">
                  <c:v>3</c:v>
                </c:pt>
                <c:pt idx="66">
                  <c:v>6</c:v>
                </c:pt>
                <c:pt idx="67">
                  <c:v>1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7</c:v>
                </c:pt>
                <c:pt idx="72">
                  <c:v>2</c:v>
                </c:pt>
                <c:pt idx="73">
                  <c:v>1</c:v>
                </c:pt>
                <c:pt idx="74">
                  <c:v>1</c:v>
                </c:pt>
                <c:pt idx="75">
                  <c:v>2</c:v>
                </c:pt>
                <c:pt idx="76">
                  <c:v>1</c:v>
                </c:pt>
                <c:pt idx="77">
                  <c:v>1</c:v>
                </c:pt>
                <c:pt idx="78">
                  <c:v>3</c:v>
                </c:pt>
                <c:pt idx="79">
                  <c:v>10</c:v>
                </c:pt>
                <c:pt idx="80">
                  <c:v>1</c:v>
                </c:pt>
                <c:pt idx="81">
                  <c:v>7</c:v>
                </c:pt>
                <c:pt idx="82">
                  <c:v>4</c:v>
                </c:pt>
                <c:pt idx="83">
                  <c:v>8</c:v>
                </c:pt>
                <c:pt idx="84">
                  <c:v>7</c:v>
                </c:pt>
                <c:pt idx="85">
                  <c:v>3</c:v>
                </c:pt>
                <c:pt idx="86">
                  <c:v>2</c:v>
                </c:pt>
                <c:pt idx="87">
                  <c:v>1</c:v>
                </c:pt>
                <c:pt idx="88">
                  <c:v>1</c:v>
                </c:pt>
                <c:pt idx="89">
                  <c:v>5</c:v>
                </c:pt>
                <c:pt idx="90">
                  <c:v>11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7</c:v>
                </c:pt>
                <c:pt idx="95">
                  <c:v>4</c:v>
                </c:pt>
                <c:pt idx="96">
                  <c:v>3</c:v>
                </c:pt>
                <c:pt idx="97">
                  <c:v>5</c:v>
                </c:pt>
                <c:pt idx="98">
                  <c:v>22</c:v>
                </c:pt>
                <c:pt idx="99">
                  <c:v>4</c:v>
                </c:pt>
                <c:pt idx="100">
                  <c:v>3</c:v>
                </c:pt>
                <c:pt idx="101">
                  <c:v>19</c:v>
                </c:pt>
                <c:pt idx="102">
                  <c:v>8</c:v>
                </c:pt>
                <c:pt idx="103">
                  <c:v>3</c:v>
                </c:pt>
                <c:pt idx="104">
                  <c:v>21</c:v>
                </c:pt>
                <c:pt idx="105">
                  <c:v>4</c:v>
                </c:pt>
                <c:pt idx="106">
                  <c:v>9</c:v>
                </c:pt>
                <c:pt idx="107">
                  <c:v>7</c:v>
                </c:pt>
                <c:pt idx="108">
                  <c:v>9</c:v>
                </c:pt>
                <c:pt idx="109">
                  <c:v>9</c:v>
                </c:pt>
                <c:pt idx="110">
                  <c:v>6</c:v>
                </c:pt>
                <c:pt idx="111">
                  <c:v>45</c:v>
                </c:pt>
                <c:pt idx="112">
                  <c:v>14</c:v>
                </c:pt>
                <c:pt idx="113">
                  <c:v>4</c:v>
                </c:pt>
                <c:pt idx="114">
                  <c:v>7</c:v>
                </c:pt>
                <c:pt idx="115">
                  <c:v>6</c:v>
                </c:pt>
                <c:pt idx="116">
                  <c:v>41</c:v>
                </c:pt>
                <c:pt idx="117">
                  <c:v>2</c:v>
                </c:pt>
                <c:pt idx="118">
                  <c:v>11</c:v>
                </c:pt>
                <c:pt idx="119">
                  <c:v>11</c:v>
                </c:pt>
                <c:pt idx="120">
                  <c:v>60</c:v>
                </c:pt>
                <c:pt idx="121">
                  <c:v>21</c:v>
                </c:pt>
                <c:pt idx="122">
                  <c:v>13</c:v>
                </c:pt>
                <c:pt idx="123">
                  <c:v>40</c:v>
                </c:pt>
                <c:pt idx="124">
                  <c:v>15</c:v>
                </c:pt>
                <c:pt idx="125">
                  <c:v>15</c:v>
                </c:pt>
                <c:pt idx="126">
                  <c:v>7</c:v>
                </c:pt>
                <c:pt idx="127">
                  <c:v>2</c:v>
                </c:pt>
                <c:pt idx="12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3E-4FD6-BC79-D9483C8E6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1028640"/>
        <c:axId val="621028968"/>
      </c:lineChart>
      <c:catAx>
        <c:axId val="62102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028968"/>
        <c:crosses val="autoZero"/>
        <c:auto val="1"/>
        <c:lblAlgn val="ctr"/>
        <c:lblOffset val="100"/>
        <c:tickLblSkip val="18"/>
        <c:noMultiLvlLbl val="0"/>
      </c:catAx>
      <c:valAx>
        <c:axId val="621028968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02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8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49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95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8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7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93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14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87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26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5E96-EE73-497A-81A0-FD78305F492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6EFAC67-26E5-472E-BE37-F44F091A4D9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wec.ly/Makerspace" TargetMode="External"/><Relationship Id="rId2" Type="http://schemas.openxmlformats.org/officeDocument/2006/relationships/hyperlink" Target="http://lib.uwec.edu/Systems/Presentations.aspx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6573-0382-412A-ADE0-DA544DF95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What, Why, and How of a University Makerspace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599D-2884-4EA2-8987-CD073B2F7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Dan Hillis</a:t>
            </a:r>
          </a:p>
          <a:p>
            <a:r>
              <a:rPr lang="en-US" dirty="0"/>
              <a:t>Library Systems and Makerspace Coordinator</a:t>
            </a:r>
          </a:p>
          <a:p>
            <a:r>
              <a:rPr lang="en-US" dirty="0"/>
              <a:t>University of Wisconsin-</a:t>
            </a:r>
            <a:r>
              <a:rPr lang="en-US" dirty="0" err="1"/>
              <a:t>Eau</a:t>
            </a:r>
            <a:r>
              <a:rPr lang="en-US" dirty="0"/>
              <a:t> Claire</a:t>
            </a:r>
          </a:p>
        </p:txBody>
      </p:sp>
    </p:spTree>
    <p:extLst>
      <p:ext uri="{BB962C8B-B14F-4D97-AF65-F5344CB8AC3E}">
        <p14:creationId xmlns:p14="http://schemas.microsoft.com/office/powerpoint/2010/main" val="181265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6A1F-39E2-4358-B1D3-36794755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Makerspace implementation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951B0-4794-410B-A3C8-7AF7FF278AC5}"/>
              </a:ext>
            </a:extLst>
          </p:cNvPr>
          <p:cNvSpPr txBox="1"/>
          <p:nvPr/>
        </p:nvSpPr>
        <p:spPr>
          <a:xfrm>
            <a:off x="1451578" y="2176119"/>
            <a:ext cx="9603275" cy="35661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Mission/Vision/Values/Goals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Staffing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Student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Books/magazines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Purchase the equipment/materials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Schedule the facilities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Marketing and advertising</a:t>
            </a:r>
          </a:p>
        </p:txBody>
      </p:sp>
    </p:spTree>
    <p:extLst>
      <p:ext uri="{BB962C8B-B14F-4D97-AF65-F5344CB8AC3E}">
        <p14:creationId xmlns:p14="http://schemas.microsoft.com/office/powerpoint/2010/main" val="28861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0919-74FF-4746-A56B-67B363C9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Blugold</a:t>
            </a:r>
            <a:r>
              <a:rPr lang="en-US" dirty="0"/>
              <a:t> Makerspace - Waivers for everyone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ED5547E-7F7F-4DC5-B806-66C2FDD24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615098"/>
              </p:ext>
            </p:extLst>
          </p:nvPr>
        </p:nvGraphicFramePr>
        <p:xfrm>
          <a:off x="4002881" y="1439862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828899" imgH="7543800" progId="AcroExch.Document.7">
                  <p:embed/>
                </p:oleObj>
              </mc:Choice>
              <mc:Fallback>
                <p:oleObj name="Acrobat Document" r:id="rId3" imgW="5828899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2881" y="1439862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904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5FEE-9CE8-4F5E-A10E-52084506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Blugold</a:t>
            </a:r>
            <a:r>
              <a:rPr lang="en-US" dirty="0"/>
              <a:t> Makerspace - 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2CA9F-2E54-4BF9-A529-8F1AE9D1C8F7}"/>
              </a:ext>
            </a:extLst>
          </p:cNvPr>
          <p:cNvSpPr txBox="1"/>
          <p:nvPr/>
        </p:nvSpPr>
        <p:spPr>
          <a:xfrm>
            <a:off x="1451579" y="1853754"/>
            <a:ext cx="960327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400" dirty="0"/>
              <a:t>$1,000.00 	Hand tools</a:t>
            </a:r>
          </a:p>
          <a:p>
            <a:r>
              <a:rPr lang="en-US" sz="2400" dirty="0"/>
              <a:t> $700.00 		Small power tools</a:t>
            </a:r>
          </a:p>
          <a:p>
            <a:r>
              <a:rPr lang="en-US" sz="2400" dirty="0"/>
              <a:t> $800.00 		Legos</a:t>
            </a:r>
          </a:p>
          <a:p>
            <a:r>
              <a:rPr lang="en-US" sz="2400" dirty="0"/>
              <a:t> $2,300.00 	3D printers and filament</a:t>
            </a:r>
          </a:p>
          <a:p>
            <a:r>
              <a:rPr lang="en-US" sz="2400" dirty="0"/>
              <a:t> $4,000.00 	Computers and Wacom</a:t>
            </a:r>
          </a:p>
          <a:p>
            <a:r>
              <a:rPr lang="en-US" sz="2400" dirty="0"/>
              <a:t> $800.00 		Fabrics</a:t>
            </a:r>
          </a:p>
          <a:p>
            <a:r>
              <a:rPr lang="en-US" sz="2400" dirty="0"/>
              <a:t> $700.00 		Crafting</a:t>
            </a:r>
          </a:p>
          <a:p>
            <a:r>
              <a:rPr lang="en-US" sz="2400" dirty="0"/>
              <a:t> $2,500.00 	Electronics</a:t>
            </a:r>
          </a:p>
          <a:p>
            <a:r>
              <a:rPr lang="en-US" sz="2400" dirty="0"/>
              <a:t> $400.00 		Storage</a:t>
            </a:r>
          </a:p>
          <a:p>
            <a:r>
              <a:rPr lang="en-US" sz="2400" dirty="0"/>
              <a:t> $10,000.00 	Space renovation</a:t>
            </a:r>
          </a:p>
          <a:p>
            <a:r>
              <a:rPr lang="en-US" sz="2400" dirty="0"/>
              <a:t> $2,000.00 	TV and Document Camera</a:t>
            </a:r>
          </a:p>
        </p:txBody>
      </p:sp>
    </p:spTree>
    <p:extLst>
      <p:ext uri="{BB962C8B-B14F-4D97-AF65-F5344CB8AC3E}">
        <p14:creationId xmlns:p14="http://schemas.microsoft.com/office/powerpoint/2010/main" val="402749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3516-E980-45C4-991B-8CBE2F63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045" y="804519"/>
            <a:ext cx="9871024" cy="1049235"/>
          </a:xfrm>
        </p:spPr>
        <p:txBody>
          <a:bodyPr/>
          <a:lstStyle/>
          <a:p>
            <a:r>
              <a:rPr lang="en-US" dirty="0" err="1"/>
              <a:t>Blugold</a:t>
            </a:r>
            <a:r>
              <a:rPr lang="en-US" dirty="0"/>
              <a:t> Makerspace – Hours/Staff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DE1E-8672-4A0F-AC39-31F632A07F62}"/>
              </a:ext>
            </a:extLst>
          </p:cNvPr>
          <p:cNvSpPr txBox="1"/>
          <p:nvPr/>
        </p:nvSpPr>
        <p:spPr>
          <a:xfrm>
            <a:off x="8799226" y="2910624"/>
            <a:ext cx="2398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u="sng" dirty="0"/>
              <a:t>STAFFING</a:t>
            </a:r>
          </a:p>
          <a:p>
            <a:pPr algn="r"/>
            <a:r>
              <a:rPr lang="en-US" sz="2800" dirty="0"/>
              <a:t>7 Library staff</a:t>
            </a:r>
          </a:p>
          <a:p>
            <a:pPr algn="r"/>
            <a:r>
              <a:rPr lang="en-US" sz="2800" dirty="0"/>
              <a:t>1 Outside staff</a:t>
            </a:r>
          </a:p>
          <a:p>
            <a:pPr algn="r"/>
            <a:r>
              <a:rPr lang="en-US" sz="2800" dirty="0"/>
              <a:t>3 Students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BB1D50-2E51-4FFA-B73E-0D02E15F3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80860"/>
              </p:ext>
            </p:extLst>
          </p:nvPr>
        </p:nvGraphicFramePr>
        <p:xfrm>
          <a:off x="1454045" y="2072809"/>
          <a:ext cx="6906251" cy="3491512"/>
        </p:xfrm>
        <a:graphic>
          <a:graphicData uri="http://schemas.openxmlformats.org/drawingml/2006/table">
            <a:tbl>
              <a:tblPr/>
              <a:tblGrid>
                <a:gridCol w="720855">
                  <a:extLst>
                    <a:ext uri="{9D8B030D-6E8A-4147-A177-3AD203B41FA5}">
                      <a16:colId xmlns:a16="http://schemas.microsoft.com/office/drawing/2014/main" val="3510740597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4176152107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556274250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2179419892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2619886023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3945605621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2831314591"/>
                    </a:ext>
                  </a:extLst>
                </a:gridCol>
                <a:gridCol w="883628">
                  <a:extLst>
                    <a:ext uri="{9D8B030D-6E8A-4147-A177-3AD203B41FA5}">
                      <a16:colId xmlns:a16="http://schemas.microsoft.com/office/drawing/2014/main" val="1359620769"/>
                    </a:ext>
                  </a:extLst>
                </a:gridCol>
              </a:tblGrid>
              <a:tr h="2267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8720" marR="8720" marT="87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650667"/>
                  </a:ext>
                </a:extLst>
              </a:tr>
              <a:tr h="204048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8:00am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7917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953032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9:00am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0026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83993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10:00am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5622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96331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11:00am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3034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356581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7268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447482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746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62180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7063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57117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905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60689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456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14883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5334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105492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5793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018100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5320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92897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0112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067548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8193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04102"/>
                  </a:ext>
                </a:extLst>
              </a:tr>
              <a:tr h="172075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10:00pm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06289"/>
                  </a:ext>
                </a:extLst>
              </a:tr>
              <a:tr h="162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20" marR="8720" marT="8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436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7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9759E-B25E-4ED1-A588-60CFDAD3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Blugold</a:t>
            </a:r>
            <a:r>
              <a:rPr lang="en-US" dirty="0"/>
              <a:t> Makerspace – Faculty interest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2A856-04A4-48F2-9D97-848CD19E5848}"/>
              </a:ext>
            </a:extLst>
          </p:cNvPr>
          <p:cNvSpPr txBox="1"/>
          <p:nvPr/>
        </p:nvSpPr>
        <p:spPr>
          <a:xfrm>
            <a:off x="1451579" y="2315980"/>
            <a:ext cx="9603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French – Sewing reusable bags and describing the experience in French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Music history – Soldering radio kits as group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Education majors – Touring the makerspace before graduating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Board game design – 3D printing and crafts for prototyping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Bag It Fashion Show – Reusing materials and garment fabrication</a:t>
            </a:r>
          </a:p>
        </p:txBody>
      </p:sp>
    </p:spTree>
    <p:extLst>
      <p:ext uri="{BB962C8B-B14F-4D97-AF65-F5344CB8AC3E}">
        <p14:creationId xmlns:p14="http://schemas.microsoft.com/office/powerpoint/2010/main" val="243289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7FBC-F323-43F4-B749-96EF5E5C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Statistics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1B90C-6128-4956-A8DF-9708CDA309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925133"/>
              </p:ext>
            </p:extLst>
          </p:nvPr>
        </p:nvGraphicFramePr>
        <p:xfrm>
          <a:off x="184203" y="1853754"/>
          <a:ext cx="12007797" cy="4324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09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02C0A37-D37D-428C-9848-9289364C51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170188"/>
              </p:ext>
            </p:extLst>
          </p:nvPr>
        </p:nvGraphicFramePr>
        <p:xfrm>
          <a:off x="1137146" y="-244534"/>
          <a:ext cx="10061548" cy="777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7543536" imgH="5829300" progId="Acrobat.Document.11">
                  <p:embed/>
                </p:oleObj>
              </mc:Choice>
              <mc:Fallback>
                <p:oleObj name="Acrobat Document" r:id="rId3" imgW="7543536" imgH="58293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7146" y="-244534"/>
                        <a:ext cx="10061548" cy="7774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82868-7593-4097-8E0F-35B18DA1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82" y="0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938806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7554-8C20-4EBF-B8CF-68CB1864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Blugold</a:t>
            </a:r>
            <a:r>
              <a:rPr lang="en-US" dirty="0"/>
              <a:t> Makerspace – What didn’t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CAC7C-ACB3-48E9-A38C-B1FAB3F47E2A}"/>
              </a:ext>
            </a:extLst>
          </p:cNvPr>
          <p:cNvSpPr txBox="1"/>
          <p:nvPr/>
        </p:nvSpPr>
        <p:spPr>
          <a:xfrm>
            <a:off x="1538243" y="2427006"/>
            <a:ext cx="7990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Generic Student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Generic / Lesson-style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CC1E2-DF29-4B15-8525-76276A69EBE2}"/>
              </a:ext>
            </a:extLst>
          </p:cNvPr>
          <p:cNvSpPr txBox="1"/>
          <p:nvPr/>
        </p:nvSpPr>
        <p:spPr>
          <a:xfrm>
            <a:off x="1451579" y="4033615"/>
            <a:ext cx="9281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And now, “Pictures or it didn’t happen!”</a:t>
            </a:r>
          </a:p>
        </p:txBody>
      </p:sp>
    </p:spTree>
    <p:extLst>
      <p:ext uri="{BB962C8B-B14F-4D97-AF65-F5344CB8AC3E}">
        <p14:creationId xmlns:p14="http://schemas.microsoft.com/office/powerpoint/2010/main" val="42120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7FF73-F4F5-44AB-9E83-A2B10B41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7742"/>
            <a:ext cx="12191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4BB61-54C4-495F-8594-9C846E93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20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0CA0-1550-4ADC-800F-37A76D25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en-US" dirty="0"/>
              <a:t>What is a makerspace?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11976-25F7-4040-B007-D128E15937C7}"/>
              </a:ext>
            </a:extLst>
          </p:cNvPr>
          <p:cNvSpPr txBox="1"/>
          <p:nvPr/>
        </p:nvSpPr>
        <p:spPr>
          <a:xfrm>
            <a:off x="1451579" y="1853754"/>
            <a:ext cx="58911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A4022-3088-4602-A4BD-5D65CA27DA91}"/>
              </a:ext>
            </a:extLst>
          </p:cNvPr>
          <p:cNvSpPr txBox="1"/>
          <p:nvPr/>
        </p:nvSpPr>
        <p:spPr>
          <a:xfrm>
            <a:off x="1451579" y="3806469"/>
            <a:ext cx="79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Varies widely based on Budget, Staff, Demand</a:t>
            </a:r>
          </a:p>
        </p:txBody>
      </p:sp>
    </p:spTree>
    <p:extLst>
      <p:ext uri="{BB962C8B-B14F-4D97-AF65-F5344CB8AC3E}">
        <p14:creationId xmlns:p14="http://schemas.microsoft.com/office/powerpoint/2010/main" val="5898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141A24-A26C-4090-996F-6E5489816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064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7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4685C-4DB8-4A48-8BE9-5F80F90F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030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5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8187-F8EA-40AC-A0A7-A3E6276D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561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B8D0B-A8DB-4641-B92A-FD02EB26F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" y="-1544652"/>
            <a:ext cx="12189152" cy="91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2FA55-09B1-4372-AD4B-E27B32E7C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2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44B3A-49B5-489B-8295-3B009334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187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0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F7109-ED29-4EE6-A65C-0A2371CA7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89" y="-878082"/>
            <a:ext cx="12519589" cy="93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4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DA35D-C6A4-4086-B5FE-D03B76C81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44" y="640934"/>
            <a:ext cx="6896456" cy="5172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42AA3-7F99-4968-B1F5-84507AA45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7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DB5BA-F137-4BBA-B89F-A9397BD59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9517" r="4674" b="13791"/>
          <a:stretch/>
        </p:blipFill>
        <p:spPr>
          <a:xfrm>
            <a:off x="3113517" y="0"/>
            <a:ext cx="5964965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0BFE4-76E7-45C4-942E-64420D785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4735" r="1900" b="39408"/>
          <a:stretch/>
        </p:blipFill>
        <p:spPr>
          <a:xfrm>
            <a:off x="2162086" y="3713147"/>
            <a:ext cx="8297968" cy="31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46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31432-342D-4AF2-95EA-606ECC59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16A0-0D99-4BB3-9459-1D10E0F2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makerspace?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9F598-4AA2-439D-90A2-929BB22065D7}"/>
              </a:ext>
            </a:extLst>
          </p:cNvPr>
          <p:cNvSpPr txBox="1"/>
          <p:nvPr/>
        </p:nvSpPr>
        <p:spPr>
          <a:xfrm>
            <a:off x="1451578" y="1853754"/>
            <a:ext cx="3817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Other names:</a:t>
            </a:r>
          </a:p>
          <a:p>
            <a:r>
              <a:rPr lang="en-US" sz="2800" dirty="0"/>
              <a:t>	</a:t>
            </a:r>
            <a:r>
              <a:rPr lang="en-US" sz="2800" dirty="0" err="1"/>
              <a:t>Fablab</a:t>
            </a:r>
            <a:endParaRPr lang="en-US" sz="2800" dirty="0"/>
          </a:p>
          <a:p>
            <a:r>
              <a:rPr lang="en-US" sz="2800" dirty="0"/>
              <a:t>	Hackerspace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D9AEF-0ABB-43DE-83C8-EEEF1010C971}"/>
              </a:ext>
            </a:extLst>
          </p:cNvPr>
          <p:cNvSpPr txBox="1"/>
          <p:nvPr/>
        </p:nvSpPr>
        <p:spPr>
          <a:xfrm>
            <a:off x="1451578" y="3429000"/>
            <a:ext cx="669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Communities</a:t>
            </a:r>
          </a:p>
          <a:p>
            <a:r>
              <a:rPr lang="en-US" sz="2800" dirty="0"/>
              <a:t>	Maker Movement (think </a:t>
            </a:r>
            <a:r>
              <a:rPr lang="en-US" sz="2800" dirty="0" err="1"/>
              <a:t>Mythbusters</a:t>
            </a:r>
            <a:r>
              <a:rPr lang="en-US" sz="2800" dirty="0"/>
              <a:t>)</a:t>
            </a:r>
          </a:p>
          <a:p>
            <a:r>
              <a:rPr lang="en-US" sz="2800" dirty="0"/>
              <a:t>	Pinterest</a:t>
            </a:r>
          </a:p>
        </p:txBody>
      </p:sp>
    </p:spTree>
    <p:extLst>
      <p:ext uri="{BB962C8B-B14F-4D97-AF65-F5344CB8AC3E}">
        <p14:creationId xmlns:p14="http://schemas.microsoft.com/office/powerpoint/2010/main" val="36411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D4F5D-057D-49F3-B3F1-AB1AFBF4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43" y="0"/>
            <a:ext cx="40433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40E18-11C0-4E17-8CC2-433E1B00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97" y="0"/>
            <a:ext cx="415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36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393F3-9E89-4459-843E-2A2CD935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 t="21806" r="1994" b="23863"/>
          <a:stretch/>
        </p:blipFill>
        <p:spPr>
          <a:xfrm>
            <a:off x="3273039" y="205099"/>
            <a:ext cx="6605900" cy="3725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6D4B9F-A478-42FE-B348-5577819F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8" b="35576"/>
          <a:stretch/>
        </p:blipFill>
        <p:spPr>
          <a:xfrm>
            <a:off x="1712007" y="4084890"/>
            <a:ext cx="9144000" cy="24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0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5A532-2F64-43F7-8954-98884B70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F4FB3-1F55-4E6D-A14B-093BA0E9F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74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6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62672-FEDB-491C-9FA4-7D00FA61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6356" r="1526" b="15264"/>
          <a:stretch/>
        </p:blipFill>
        <p:spPr>
          <a:xfrm>
            <a:off x="0" y="1401509"/>
            <a:ext cx="6337165" cy="4267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C10EF-6ED0-4A8D-9256-A0EEA0757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0"/>
          <a:stretch/>
        </p:blipFill>
        <p:spPr>
          <a:xfrm>
            <a:off x="6337165" y="0"/>
            <a:ext cx="585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4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643F3-A62C-455A-AE77-00DAA126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91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96EEB-4D6C-4FDB-966C-17C13A086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15825" r="23956" b="32461"/>
          <a:stretch/>
        </p:blipFill>
        <p:spPr>
          <a:xfrm>
            <a:off x="0" y="0"/>
            <a:ext cx="4888194" cy="332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004AD-49EA-4439-86A9-3401CECF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/>
        </p:blipFill>
        <p:spPr>
          <a:xfrm>
            <a:off x="5339342" y="1687531"/>
            <a:ext cx="3478525" cy="4320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0ED5A-35A2-47D8-B22E-2E77BAA3C9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/>
          <a:stretch/>
        </p:blipFill>
        <p:spPr>
          <a:xfrm>
            <a:off x="8817867" y="1687531"/>
            <a:ext cx="3396729" cy="4320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64C5D-754B-44A5-9EE1-A09C7BA0C7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941" r="18505" b="24112"/>
          <a:stretch/>
        </p:blipFill>
        <p:spPr>
          <a:xfrm>
            <a:off x="0" y="3429000"/>
            <a:ext cx="4899643" cy="3428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6D65F4-F73E-488D-87A4-88A65EF6AC4C}"/>
              </a:ext>
            </a:extLst>
          </p:cNvPr>
          <p:cNvSpPr txBox="1"/>
          <p:nvPr/>
        </p:nvSpPr>
        <p:spPr>
          <a:xfrm>
            <a:off x="5339342" y="230736"/>
            <a:ext cx="6852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Lithophanes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Justin Bieber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Harvey Schofield – First president of EC State Normal School</a:t>
            </a:r>
          </a:p>
        </p:txBody>
      </p:sp>
    </p:spTree>
    <p:extLst>
      <p:ext uri="{BB962C8B-B14F-4D97-AF65-F5344CB8AC3E}">
        <p14:creationId xmlns:p14="http://schemas.microsoft.com/office/powerpoint/2010/main" val="3635773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BF40-A508-471F-9B8F-9FF3496F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B5678-7537-4AB3-838C-47C8CDB8D95A}"/>
              </a:ext>
            </a:extLst>
          </p:cNvPr>
          <p:cNvSpPr txBox="1"/>
          <p:nvPr/>
        </p:nvSpPr>
        <p:spPr>
          <a:xfrm>
            <a:off x="1546789" y="2392822"/>
            <a:ext cx="86910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Robotics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Working with faculty/staff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pointed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Buy a laser cutter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Fill out the website with tools and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Digital creation lab</a:t>
            </a:r>
          </a:p>
        </p:txBody>
      </p:sp>
    </p:spTree>
    <p:extLst>
      <p:ext uri="{BB962C8B-B14F-4D97-AF65-F5344CB8AC3E}">
        <p14:creationId xmlns:p14="http://schemas.microsoft.com/office/powerpoint/2010/main" val="26695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4533-BECF-4440-9261-E1A699CD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237926"/>
          </a:xfrm>
        </p:spPr>
        <p:txBody>
          <a:bodyPr>
            <a:normAutofit/>
          </a:bodyPr>
          <a:lstStyle/>
          <a:p>
            <a:r>
              <a:rPr lang="en-US" dirty="0"/>
              <a:t>Thank you for your time</a:t>
            </a:r>
            <a:br>
              <a:rPr lang="en-US" dirty="0"/>
            </a:br>
            <a:r>
              <a:rPr lang="en-US" sz="4000" dirty="0"/>
              <a:t>Questions / Comments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80848-60A6-4EC6-9E65-1D92F2701320}"/>
              </a:ext>
            </a:extLst>
          </p:cNvPr>
          <p:cNvSpPr txBox="1"/>
          <p:nvPr/>
        </p:nvSpPr>
        <p:spPr>
          <a:xfrm>
            <a:off x="1451579" y="1978504"/>
            <a:ext cx="843469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slideshow and other resources:</a:t>
            </a:r>
          </a:p>
          <a:p>
            <a:r>
              <a:rPr lang="en-US" sz="3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http://LIB.UWEC.EDU/Systems/Presentations.aspx</a:t>
            </a:r>
            <a:endParaRPr lang="en-US" sz="3000" dirty="0">
              <a:solidFill>
                <a:srgbClr val="002060"/>
              </a:solidFill>
            </a:endParaRPr>
          </a:p>
          <a:p>
            <a:endParaRPr lang="en-US" sz="1400" dirty="0"/>
          </a:p>
          <a:p>
            <a:r>
              <a:rPr lang="en-US" sz="2400" dirty="0"/>
              <a:t>Makerspace webpage: </a:t>
            </a:r>
          </a:p>
          <a:p>
            <a:r>
              <a:rPr lang="en-US" sz="30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http://uwec.ly/Makerspace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</a:p>
          <a:p>
            <a:endParaRPr lang="en-US" sz="1400" dirty="0"/>
          </a:p>
          <a:p>
            <a:r>
              <a:rPr lang="en-US" sz="2400" dirty="0"/>
              <a:t>Dan Hillis</a:t>
            </a:r>
          </a:p>
          <a:p>
            <a:r>
              <a:rPr lang="en-US" sz="2400" dirty="0"/>
              <a:t>Library Systems and Makerspace Coordinator</a:t>
            </a:r>
          </a:p>
          <a:p>
            <a:r>
              <a:rPr lang="en-US" sz="2400" dirty="0"/>
              <a:t>McIntyre Library</a:t>
            </a:r>
          </a:p>
          <a:p>
            <a:r>
              <a:rPr lang="en-US" sz="2400" dirty="0"/>
              <a:t>UW-Eau Claire</a:t>
            </a:r>
          </a:p>
          <a:p>
            <a:r>
              <a:rPr lang="en-US" sz="2400" dirty="0"/>
              <a:t>HILLISDR@UWEC.EDU</a:t>
            </a:r>
          </a:p>
        </p:txBody>
      </p:sp>
    </p:spTree>
    <p:extLst>
      <p:ext uri="{BB962C8B-B14F-4D97-AF65-F5344CB8AC3E}">
        <p14:creationId xmlns:p14="http://schemas.microsoft.com/office/powerpoint/2010/main" val="25487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53ED-3DBB-48C7-8068-4E876EE9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30408-AD69-43FF-9B44-FBDBAAF7400E}"/>
              </a:ext>
            </a:extLst>
          </p:cNvPr>
          <p:cNvSpPr txBox="1"/>
          <p:nvPr/>
        </p:nvSpPr>
        <p:spPr>
          <a:xfrm>
            <a:off x="1451579" y="2475845"/>
            <a:ext cx="7842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3D scanner and 3D printer for medical and physical therapy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3D printer and laser cutter for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 a remote control car to learn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96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B15C-4687-47FE-A587-149F2919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18657" cy="1049235"/>
          </a:xfrm>
        </p:spPr>
        <p:txBody>
          <a:bodyPr/>
          <a:lstStyle/>
          <a:p>
            <a:r>
              <a:rPr lang="en-US" dirty="0"/>
              <a:t>Why should a university have a makerspace?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FBAB0-18A0-4E70-8985-3670E3D36922}"/>
              </a:ext>
            </a:extLst>
          </p:cNvPr>
          <p:cNvSpPr txBox="1"/>
          <p:nvPr/>
        </p:nvSpPr>
        <p:spPr>
          <a:xfrm>
            <a:off x="1451578" y="2258489"/>
            <a:ext cx="96186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State-of-the-art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Personal and class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Entrepreneurs and startups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58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B15C-4687-47FE-A587-149F2919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18657" cy="1049235"/>
          </a:xfrm>
        </p:spPr>
        <p:txBody>
          <a:bodyPr/>
          <a:lstStyle/>
          <a:p>
            <a:r>
              <a:rPr lang="en-US" dirty="0"/>
              <a:t>Why should a university have a makerspace?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FBAB0-18A0-4E70-8985-3670E3D36922}"/>
              </a:ext>
            </a:extLst>
          </p:cNvPr>
          <p:cNvSpPr txBox="1"/>
          <p:nvPr/>
        </p:nvSpPr>
        <p:spPr>
          <a:xfrm>
            <a:off x="1451579" y="2305615"/>
            <a:ext cx="9618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Stories of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Stay competitive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retention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62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0410-164B-447E-A964-4AD78EDD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implement the </a:t>
            </a:r>
            <a:br>
              <a:rPr lang="en-US" dirty="0"/>
            </a:br>
            <a:r>
              <a:rPr lang="en-US" dirty="0" err="1"/>
              <a:t>Blugold</a:t>
            </a:r>
            <a:r>
              <a:rPr lang="en-US" dirty="0"/>
              <a:t> Makerspace?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BFF24-2F49-40E2-8557-CBDA353D90BC}"/>
              </a:ext>
            </a:extLst>
          </p:cNvPr>
          <p:cNvSpPr txBox="1"/>
          <p:nvPr/>
        </p:nvSpPr>
        <p:spPr>
          <a:xfrm>
            <a:off x="2343493" y="1853754"/>
            <a:ext cx="6692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July – Start researching and gathering data</a:t>
            </a:r>
          </a:p>
          <a:p>
            <a:r>
              <a:rPr lang="en-US" sz="2800" dirty="0"/>
              <a:t>August – Pitch to director</a:t>
            </a:r>
          </a:p>
          <a:p>
            <a:r>
              <a:rPr lang="en-US" sz="2800" dirty="0"/>
              <a:t>February – Exploration committee </a:t>
            </a:r>
          </a:p>
          <a:p>
            <a:r>
              <a:rPr lang="en-US" sz="2800" dirty="0"/>
              <a:t>October – Meet with campus faculty</a:t>
            </a:r>
          </a:p>
          <a:p>
            <a:r>
              <a:rPr lang="en-US" sz="2800" dirty="0"/>
              <a:t>December – Pitch to ITC and SOS</a:t>
            </a:r>
          </a:p>
          <a:p>
            <a:r>
              <a:rPr lang="en-US" sz="2800" dirty="0"/>
              <a:t>March – Both ITC and SOS provided funding</a:t>
            </a:r>
          </a:p>
          <a:p>
            <a:r>
              <a:rPr lang="en-US" sz="2800" dirty="0"/>
              <a:t>May – Start purchasing</a:t>
            </a:r>
          </a:p>
          <a:p>
            <a:r>
              <a:rPr lang="en-US" sz="2800" dirty="0"/>
              <a:t>July – Renovation of space</a:t>
            </a:r>
          </a:p>
          <a:p>
            <a:r>
              <a:rPr lang="en-US" sz="2800" dirty="0"/>
              <a:t>September – Grand opening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B1CE6-13D4-4289-B7D0-0BF5656CC89E}"/>
              </a:ext>
            </a:extLst>
          </p:cNvPr>
          <p:cNvSpPr txBox="1"/>
          <p:nvPr/>
        </p:nvSpPr>
        <p:spPr>
          <a:xfrm>
            <a:off x="1401627" y="1853754"/>
            <a:ext cx="991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2016</a:t>
            </a:r>
          </a:p>
          <a:p>
            <a:r>
              <a:rPr lang="en-US" sz="2800" dirty="0"/>
              <a:t>2016</a:t>
            </a:r>
          </a:p>
          <a:p>
            <a:r>
              <a:rPr lang="en-US" sz="2800" dirty="0"/>
              <a:t>2017</a:t>
            </a:r>
          </a:p>
          <a:p>
            <a:r>
              <a:rPr lang="en-US" sz="2800" dirty="0"/>
              <a:t>2017</a:t>
            </a:r>
          </a:p>
          <a:p>
            <a:r>
              <a:rPr lang="en-US" sz="2800" dirty="0"/>
              <a:t>2017</a:t>
            </a:r>
          </a:p>
          <a:p>
            <a:r>
              <a:rPr lang="en-US" sz="2800" dirty="0"/>
              <a:t>2018</a:t>
            </a:r>
          </a:p>
          <a:p>
            <a:r>
              <a:rPr lang="en-US" sz="2800" dirty="0"/>
              <a:t>2018</a:t>
            </a:r>
          </a:p>
          <a:p>
            <a:r>
              <a:rPr lang="en-US" sz="2800" dirty="0"/>
              <a:t>2018</a:t>
            </a:r>
          </a:p>
          <a:p>
            <a:r>
              <a:rPr lang="en-US" sz="28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1877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7108A-2F0C-4B61-B5B6-408E2CEB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Makerspace exploration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4C72C-0546-46BE-9AE6-BE9AEB17B361}"/>
              </a:ext>
            </a:extLst>
          </p:cNvPr>
          <p:cNvSpPr txBox="1"/>
          <p:nvPr/>
        </p:nvSpPr>
        <p:spPr>
          <a:xfrm>
            <a:off x="1451579" y="2305615"/>
            <a:ext cx="6992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Support from faculty?</a:t>
            </a:r>
          </a:p>
          <a:p>
            <a:r>
              <a:rPr lang="en-US" sz="2800" dirty="0"/>
              <a:t>Demand from students?</a:t>
            </a:r>
          </a:p>
          <a:p>
            <a:r>
              <a:rPr lang="en-US" sz="2800" dirty="0"/>
              <a:t>Scope of equipment?</a:t>
            </a:r>
          </a:p>
          <a:p>
            <a:r>
              <a:rPr lang="en-US" sz="2800" dirty="0"/>
              <a:t>Create marketing pamphlet</a:t>
            </a:r>
          </a:p>
          <a:p>
            <a:r>
              <a:rPr lang="en-US" sz="2800" dirty="0"/>
              <a:t>Create proposal/budget</a:t>
            </a:r>
          </a:p>
        </p:txBody>
      </p:sp>
    </p:spTree>
    <p:extLst>
      <p:ext uri="{BB962C8B-B14F-4D97-AF65-F5344CB8AC3E}">
        <p14:creationId xmlns:p14="http://schemas.microsoft.com/office/powerpoint/2010/main" val="27207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2D4D-D1D7-455E-8CCE-E1382C39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93885-CA33-47E4-AA32-3CDFB00C30BF}"/>
              </a:ext>
            </a:extLst>
          </p:cNvPr>
          <p:cNvSpPr txBox="1"/>
          <p:nvPr/>
        </p:nvSpPr>
        <p:spPr>
          <a:xfrm>
            <a:off x="1573966" y="2323475"/>
            <a:ext cx="9480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ITC – Information Technology Commission</a:t>
            </a:r>
          </a:p>
          <a:p>
            <a:r>
              <a:rPr lang="en-US" sz="2800" dirty="0"/>
              <a:t>SOS – Student Office of Sustainability</a:t>
            </a:r>
          </a:p>
          <a:p>
            <a:r>
              <a:rPr lang="en-US" sz="2800" dirty="0"/>
              <a:t>UW-Eau Claire Foundation – Crowdfunding campaign</a:t>
            </a:r>
          </a:p>
        </p:txBody>
      </p:sp>
    </p:spTree>
    <p:extLst>
      <p:ext uri="{BB962C8B-B14F-4D97-AF65-F5344CB8AC3E}">
        <p14:creationId xmlns:p14="http://schemas.microsoft.com/office/powerpoint/2010/main" val="35105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3857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800</TotalTime>
  <Words>506</Words>
  <Application>Microsoft Office PowerPoint</Application>
  <PresentationFormat>Widescreen</PresentationFormat>
  <Paragraphs>263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Gill Sans MT</vt:lpstr>
      <vt:lpstr>Gallery</vt:lpstr>
      <vt:lpstr>Acrobat Document</vt:lpstr>
      <vt:lpstr>Adobe Acrobat Document</vt:lpstr>
      <vt:lpstr>The What, Why, and How of a University Makerspace</vt:lpstr>
      <vt:lpstr>What is a makerspace?</vt:lpstr>
      <vt:lpstr>What is a makerspace?</vt:lpstr>
      <vt:lpstr>Sample uses</vt:lpstr>
      <vt:lpstr>Why should a university have a makerspace?</vt:lpstr>
      <vt:lpstr>Why should a university have a makerspace?</vt:lpstr>
      <vt:lpstr>How did we implement the  Blugold Makerspace?</vt:lpstr>
      <vt:lpstr>Makerspace exploration committee</vt:lpstr>
      <vt:lpstr>Funding Sources</vt:lpstr>
      <vt:lpstr>Makerspace implementation committee</vt:lpstr>
      <vt:lpstr>Blugold Makerspace - Waivers for everyone</vt:lpstr>
      <vt:lpstr>Blugold Makerspace - Budget</vt:lpstr>
      <vt:lpstr>Blugold Makerspace – Hours/Staff</vt:lpstr>
      <vt:lpstr>Blugold Makerspace – Faculty interest</vt:lpstr>
      <vt:lpstr>Usage Statistics</vt:lpstr>
      <vt:lpstr>Workshops</vt:lpstr>
      <vt:lpstr>Blugold Makerspace – What didn’t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</vt:lpstr>
      <vt:lpstr>Thank you for your time Questions /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What, Why, and How of a University Makerspace</dc:title>
  <dc:creator>hillisdr</dc:creator>
  <cp:lastModifiedBy>Hillis, Daniel Richard</cp:lastModifiedBy>
  <cp:revision>51</cp:revision>
  <dcterms:created xsi:type="dcterms:W3CDTF">2019-04-14T15:26:15Z</dcterms:created>
  <dcterms:modified xsi:type="dcterms:W3CDTF">2019-05-31T20:41:22Z</dcterms:modified>
</cp:coreProperties>
</file>